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Montserrat" panose="020B0604020202020204" charset="0"/>
      <p:regular r:id="rId16"/>
      <p:bold r:id="rId17"/>
      <p:italic r:id="rId18"/>
      <p:boldItalic r:id="rId19"/>
    </p:embeddedFont>
    <p:embeddedFont>
      <p:font typeface="Lato"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 name="Shape 11"/>
          <p:cNvGrpSpPr/>
          <p:nvPr/>
        </p:nvGrpSpPr>
        <p:grpSpPr>
          <a:xfrm>
            <a:off x="0" y="490"/>
            <a:ext cx="5153705" cy="5134399"/>
            <a:chOff x="0" y="75"/>
            <a:chExt cx="5153705" cy="5152950"/>
          </a:xfrm>
        </p:grpSpPr>
        <p:sp>
          <p:nvSpPr>
            <p:cNvPr id="12" name="Shape 1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6" name="Shape 16"/>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Shape 17"/>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Shape 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Shape 106"/>
          <p:cNvGrpSpPr/>
          <p:nvPr/>
        </p:nvGrpSpPr>
        <p:grpSpPr>
          <a:xfrm>
            <a:off x="4406400" y="0"/>
            <a:ext cx="4737600" cy="5143065"/>
            <a:chOff x="4406400" y="0"/>
            <a:chExt cx="4737600" cy="5143065"/>
          </a:xfrm>
        </p:grpSpPr>
        <p:sp>
          <p:nvSpPr>
            <p:cNvPr id="107" name="Shape 107"/>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 name="Shape 109"/>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 name="Shape 110"/>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 name="Shape 1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 name="Shape 112"/>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 name="Shape 11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 name="Shape 115"/>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 name="Shape 116"/>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Shape 118"/>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 name="Shape 119"/>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 name="Shape 120"/>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 name="Shape 12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 name="Shape 122"/>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 name="Shape 12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 name="Shape 124"/>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25" name="Shape 125"/>
          <p:cNvSpPr txBox="1">
            <a:spLocks noGrp="1"/>
          </p:cNvSpPr>
          <p:nvPr>
            <p:ph type="title"/>
          </p:nvPr>
        </p:nvSpPr>
        <p:spPr>
          <a:xfrm>
            <a:off x="823850" y="1284675"/>
            <a:ext cx="4776000" cy="1300800"/>
          </a:xfrm>
          <a:prstGeom prst="rect">
            <a:avLst/>
          </a:prstGeom>
        </p:spPr>
        <p:txBody>
          <a:bodyPr spcFirstLastPara="1" wrap="square" lIns="91425" tIns="91425" rIns="91425" bIns="91425" anchor="t" anchorCtr="0"/>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endParaRPr/>
          </a:p>
        </p:txBody>
      </p:sp>
      <p:sp>
        <p:nvSpPr>
          <p:cNvPr id="126" name="Shape 126"/>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27" name="Shape 1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Shape 1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Shape 20"/>
          <p:cNvGrpSpPr/>
          <p:nvPr/>
        </p:nvGrpSpPr>
        <p:grpSpPr>
          <a:xfrm>
            <a:off x="4406400" y="0"/>
            <a:ext cx="4737600" cy="5143065"/>
            <a:chOff x="4406400" y="0"/>
            <a:chExt cx="4737600" cy="5143065"/>
          </a:xfrm>
        </p:grpSpPr>
        <p:sp>
          <p:nvSpPr>
            <p:cNvPr id="21" name="Shape 2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2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 name="Shape 26"/>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8"/>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29"/>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 name="Shape 30"/>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 name="Shape 36"/>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Shape 38"/>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9" name="Shape 39"/>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4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5" name="Shape 4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Shape 46"/>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Shape 51"/>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2" name="Shape 52"/>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Shape 53"/>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Shape 54"/>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Shape 5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Shape 5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60" name="Shape 6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Shape 6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Shape 63"/>
          <p:cNvGrpSpPr/>
          <p:nvPr/>
        </p:nvGrpSpPr>
        <p:grpSpPr>
          <a:xfrm>
            <a:off x="0" y="381001"/>
            <a:ext cx="1037850" cy="1016287"/>
            <a:chOff x="0" y="381001"/>
            <a:chExt cx="1037850" cy="1016287"/>
          </a:xfrm>
        </p:grpSpPr>
        <p:sp>
          <p:nvSpPr>
            <p:cNvPr id="64" name="Shape 6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 name="Shape 6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66" name="Shape 66"/>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Shape 6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8" name="Shape 6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 name="Shape 76"/>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 name="Shape 77"/>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 name="Shape 7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Shape 79"/>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 name="Shape 80"/>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Shape 81"/>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Shape 83"/>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 name="Shape 84"/>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 name="Shape 85"/>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 name="Shape 86"/>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89" name="Shape 89"/>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Shape 9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 name="Shape 9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5" name="Shape 95"/>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Shape 96"/>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Shape 97"/>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Shape 9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Shape 100"/>
          <p:cNvGrpSpPr/>
          <p:nvPr/>
        </p:nvGrpSpPr>
        <p:grpSpPr>
          <a:xfrm>
            <a:off x="0" y="4128572"/>
            <a:ext cx="698925" cy="684657"/>
            <a:chOff x="0" y="3785672"/>
            <a:chExt cx="698925" cy="684657"/>
          </a:xfrm>
        </p:grpSpPr>
        <p:sp>
          <p:nvSpPr>
            <p:cNvPr id="101" name="Shape 101"/>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 name="Shape 102"/>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03" name="Shape 103"/>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300"/>
              <a:buNone/>
              <a:defRPr/>
            </a:lvl1pPr>
          </a:lstStyle>
          <a:p>
            <a:endParaRPr/>
          </a:p>
        </p:txBody>
      </p:sp>
      <p:sp>
        <p:nvSpPr>
          <p:cNvPr id="104" name="Shape 10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lt1"/>
                </a:solidFill>
                <a:latin typeface="Lato"/>
                <a:ea typeface="Lato"/>
                <a:cs typeface="Lato"/>
                <a:sym typeface="Lato"/>
              </a:defRPr>
            </a:lvl1pPr>
            <a:lvl2pPr lvl="1" algn="r">
              <a:spcBef>
                <a:spcPts val="0"/>
              </a:spcBef>
              <a:buNone/>
              <a:defRPr sz="1000">
                <a:solidFill>
                  <a:schemeClr val="lt1"/>
                </a:solidFill>
                <a:latin typeface="Lato"/>
                <a:ea typeface="Lato"/>
                <a:cs typeface="Lato"/>
                <a:sym typeface="Lato"/>
              </a:defRPr>
            </a:lvl2pPr>
            <a:lvl3pPr lvl="2" algn="r">
              <a:spcBef>
                <a:spcPts val="0"/>
              </a:spcBef>
              <a:buNone/>
              <a:defRPr sz="1000">
                <a:solidFill>
                  <a:schemeClr val="lt1"/>
                </a:solidFill>
                <a:latin typeface="Lato"/>
                <a:ea typeface="Lato"/>
                <a:cs typeface="Lato"/>
                <a:sym typeface="Lato"/>
              </a:defRPr>
            </a:lvl3pPr>
            <a:lvl4pPr lvl="3" algn="r">
              <a:spcBef>
                <a:spcPts val="0"/>
              </a:spcBef>
              <a:buNone/>
              <a:defRPr sz="1000">
                <a:solidFill>
                  <a:schemeClr val="lt1"/>
                </a:solidFill>
                <a:latin typeface="Lato"/>
                <a:ea typeface="Lato"/>
                <a:cs typeface="Lato"/>
                <a:sym typeface="Lato"/>
              </a:defRPr>
            </a:lvl4pPr>
            <a:lvl5pPr lvl="4" algn="r">
              <a:spcBef>
                <a:spcPts val="0"/>
              </a:spcBef>
              <a:buNone/>
              <a:defRPr sz="1000">
                <a:solidFill>
                  <a:schemeClr val="lt1"/>
                </a:solidFill>
                <a:latin typeface="Lato"/>
                <a:ea typeface="Lato"/>
                <a:cs typeface="Lato"/>
                <a:sym typeface="Lato"/>
              </a:defRPr>
            </a:lvl5pPr>
            <a:lvl6pPr lvl="5" algn="r">
              <a:spcBef>
                <a:spcPts val="0"/>
              </a:spcBef>
              <a:buNone/>
              <a:defRPr sz="1000">
                <a:solidFill>
                  <a:schemeClr val="lt1"/>
                </a:solidFill>
                <a:latin typeface="Lato"/>
                <a:ea typeface="Lato"/>
                <a:cs typeface="Lato"/>
                <a:sym typeface="Lato"/>
              </a:defRPr>
            </a:lvl6pPr>
            <a:lvl7pPr lvl="6" algn="r">
              <a:spcBef>
                <a:spcPts val="0"/>
              </a:spcBef>
              <a:buNone/>
              <a:defRPr sz="1000">
                <a:solidFill>
                  <a:schemeClr val="lt1"/>
                </a:solidFill>
                <a:latin typeface="Lato"/>
                <a:ea typeface="Lato"/>
                <a:cs typeface="Lato"/>
                <a:sym typeface="Lato"/>
              </a:defRPr>
            </a:lvl7pPr>
            <a:lvl8pPr lvl="7" algn="r">
              <a:spcBef>
                <a:spcPts val="0"/>
              </a:spcBef>
              <a:buNone/>
              <a:defRPr sz="1000">
                <a:solidFill>
                  <a:schemeClr val="lt1"/>
                </a:solidFill>
                <a:latin typeface="Lato"/>
                <a:ea typeface="Lato"/>
                <a:cs typeface="Lato"/>
                <a:sym typeface="Lato"/>
              </a:defRPr>
            </a:lvl8pPr>
            <a:lvl9pPr lvl="8" algn="r">
              <a:spcBef>
                <a:spcPts val="0"/>
              </a:spcBef>
              <a:buNone/>
              <a:defRPr sz="1000">
                <a:solidFill>
                  <a:schemeClr val="lt1"/>
                </a:solidFill>
                <a:latin typeface="Lato"/>
                <a:ea typeface="Lato"/>
                <a:cs typeface="Lato"/>
                <a:sym typeface="La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goo.gl/oZp9xf"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s3.amazonaws.com/term.2/week04/Boxcar.java"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s3.amazonaws.com/term.2/week04/Solution/Student_Runner_Boxcar.jav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s://s3.amazonaws.com/term.2/week04/FreightTrain.java"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s://s3.amazonaws.com/term.2/week04/Solution/Student_Runner_FreightTrain.java"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Boxcar and Freight Train</a:t>
            </a:r>
            <a:endParaRPr/>
          </a:p>
        </p:txBody>
      </p:sp>
      <p:sp>
        <p:nvSpPr>
          <p:cNvPr id="135" name="Shape 135"/>
          <p:cNvSpPr txBox="1">
            <a:spLocks noGrp="1"/>
          </p:cNvSpPr>
          <p:nvPr>
            <p:ph type="subTitle" idx="1"/>
          </p:nvPr>
        </p:nvSpPr>
        <p:spPr>
          <a:xfrm>
            <a:off x="512700" y="3863039"/>
            <a:ext cx="8118600" cy="787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By: Douglas, Archie, Megan, Michael, Jared, Brendan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Parts of the Freight Train - Constructors</a:t>
            </a:r>
            <a:endParaRPr/>
          </a:p>
          <a:p>
            <a:pPr marL="0" lvl="0" indent="0">
              <a:spcBef>
                <a:spcPts val="0"/>
              </a:spcBef>
              <a:spcAft>
                <a:spcPts val="0"/>
              </a:spcAft>
              <a:buNone/>
            </a:pPr>
            <a:endParaRPr/>
          </a:p>
        </p:txBody>
      </p:sp>
      <p:sp>
        <p:nvSpPr>
          <p:cNvPr id="192" name="Shape 192"/>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u="sng">
                <a:solidFill>
                  <a:srgbClr val="3C78D8"/>
                </a:solidFill>
              </a:rPr>
              <a:t>FreightTrain()</a:t>
            </a:r>
            <a:r>
              <a:rPr lang="en"/>
              <a:t> - Sets train to an ArrayList holding one boxcar containing 5 gizmos, that is not in repair.</a:t>
            </a:r>
            <a:endParaRPr/>
          </a:p>
          <a:p>
            <a:pPr marL="0" lvl="0" indent="0">
              <a:spcBef>
                <a:spcPts val="1600"/>
              </a:spcBef>
              <a:spcAft>
                <a:spcPts val="0"/>
              </a:spcAft>
              <a:buNone/>
            </a:pPr>
            <a:r>
              <a:rPr lang="en" u="sng">
                <a:solidFill>
                  <a:srgbClr val="3C78D8"/>
                </a:solidFill>
              </a:rPr>
              <a:t>FreightTrain(int n)</a:t>
            </a:r>
            <a:r>
              <a:rPr lang="en"/>
              <a:t> - Sets train to an ArrayList of size n, holding n boxcars each containing 5 gizmos and not in repair. (Use a for loop) If n ≤ 0, then the train should be set to size one, with a single boxcar holding 5 gizmos and not in repair.</a:t>
            </a:r>
            <a:endParaRPr/>
          </a:p>
          <a:p>
            <a:pPr marL="0" lvl="0" indent="0">
              <a:spcBef>
                <a:spcPts val="160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Parts of the Freight Train - Accessor Methods</a:t>
            </a:r>
            <a:endParaRPr/>
          </a:p>
          <a:p>
            <a:pPr marL="0" lvl="0" indent="0">
              <a:spcBef>
                <a:spcPts val="0"/>
              </a:spcBef>
              <a:spcAft>
                <a:spcPts val="0"/>
              </a:spcAft>
              <a:buNone/>
            </a:pPr>
            <a:endParaRPr/>
          </a:p>
        </p:txBody>
      </p:sp>
      <p:sp>
        <p:nvSpPr>
          <p:cNvPr id="198" name="Shape 198"/>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u="sng">
                <a:solidFill>
                  <a:srgbClr val="3C78D8"/>
                </a:solidFill>
              </a:rPr>
              <a:t>String toString()</a:t>
            </a:r>
            <a:r>
              <a:rPr lang="en"/>
              <a:t> - Returns a String representation of the Boxcar objects in the train, in the same format as the Boxcar’s toString method. (For each loop recommended) Example: </a:t>
            </a:r>
            <a:endParaRPr/>
          </a:p>
        </p:txBody>
      </p:sp>
      <p:pic>
        <p:nvPicPr>
          <p:cNvPr id="199" name="Shape 199"/>
          <p:cNvPicPr preferRelativeResize="0"/>
          <p:nvPr/>
        </p:nvPicPr>
        <p:blipFill>
          <a:blip r:embed="rId3">
            <a:alphaModFix/>
          </a:blip>
          <a:stretch>
            <a:fillRect/>
          </a:stretch>
        </p:blipFill>
        <p:spPr>
          <a:xfrm>
            <a:off x="2870288" y="2427825"/>
            <a:ext cx="2409825" cy="11906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Parts of the Freight Train - Mutator Methods</a:t>
            </a:r>
            <a:endParaRPr/>
          </a:p>
          <a:p>
            <a:pPr marL="0" lvl="0" indent="0">
              <a:spcBef>
                <a:spcPts val="0"/>
              </a:spcBef>
              <a:spcAft>
                <a:spcPts val="0"/>
              </a:spcAft>
              <a:buNone/>
            </a:pPr>
            <a:endParaRPr/>
          </a:p>
          <a:p>
            <a:pPr marL="0" lvl="0" indent="0">
              <a:spcBef>
                <a:spcPts val="0"/>
              </a:spcBef>
              <a:spcAft>
                <a:spcPts val="0"/>
              </a:spcAft>
              <a:buNone/>
            </a:pPr>
            <a:endParaRPr/>
          </a:p>
        </p:txBody>
      </p:sp>
      <p:sp>
        <p:nvSpPr>
          <p:cNvPr id="205" name="Shape 205"/>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u="sng">
                <a:solidFill>
                  <a:srgbClr val="3C78D8"/>
                </a:solidFill>
              </a:rPr>
              <a:t>void setCargo(String c)</a:t>
            </a:r>
            <a:r>
              <a:rPr lang="en"/>
              <a:t> - Set cargo of all of the boxcars in the train to c. Only if c is equal to "</a:t>
            </a:r>
            <a:r>
              <a:rPr lang="en" i="1"/>
              <a:t>gizmos</a:t>
            </a:r>
            <a:r>
              <a:rPr lang="en"/>
              <a:t>", "</a:t>
            </a:r>
            <a:r>
              <a:rPr lang="en" i="1"/>
              <a:t>gadgets</a:t>
            </a:r>
            <a:r>
              <a:rPr lang="en"/>
              <a:t>", "</a:t>
            </a:r>
            <a:r>
              <a:rPr lang="en" i="1"/>
              <a:t>widgets</a:t>
            </a:r>
            <a:r>
              <a:rPr lang="en"/>
              <a:t>" or "</a:t>
            </a:r>
            <a:r>
              <a:rPr lang="en" i="1"/>
              <a:t>wadgets</a:t>
            </a:r>
            <a:r>
              <a:rPr lang="en"/>
              <a:t>." (Ignoring case. Use .equalsIgnoreCase() to check.)  The value stored should also be lowercase. (Use .toLowerCase()) If c does not equal any of these, set cargo to “gizmos.” </a:t>
            </a:r>
            <a:endParaRPr/>
          </a:p>
          <a:p>
            <a:pPr marL="0" lvl="0" indent="0">
              <a:spcBef>
                <a:spcPts val="1600"/>
              </a:spcBef>
              <a:spcAft>
                <a:spcPts val="0"/>
              </a:spcAft>
              <a:buNone/>
            </a:pPr>
            <a:r>
              <a:rPr lang="en" u="sng">
                <a:solidFill>
                  <a:srgbClr val="3C78D8"/>
                </a:solidFill>
              </a:rPr>
              <a:t>void setMultiCargo()</a:t>
            </a:r>
            <a:r>
              <a:rPr lang="en"/>
              <a:t> - This method Sets the Boxcar’s cargo type to this alternating pattern: </a:t>
            </a:r>
            <a:r>
              <a:rPr lang="en">
                <a:solidFill>
                  <a:srgbClr val="980000"/>
                </a:solidFill>
              </a:rPr>
              <a:t>"gizmos"</a:t>
            </a:r>
            <a:r>
              <a:rPr lang="en"/>
              <a:t>, </a:t>
            </a:r>
            <a:r>
              <a:rPr lang="en">
                <a:solidFill>
                  <a:srgbClr val="00FF00"/>
                </a:solidFill>
              </a:rPr>
              <a:t>"gadgets"</a:t>
            </a:r>
            <a:r>
              <a:rPr lang="en"/>
              <a:t>, </a:t>
            </a:r>
            <a:r>
              <a:rPr lang="en">
                <a:solidFill>
                  <a:srgbClr val="00FFFF"/>
                </a:solidFill>
              </a:rPr>
              <a:t>"widgets"</a:t>
            </a:r>
            <a:r>
              <a:rPr lang="en"/>
              <a:t>, </a:t>
            </a:r>
            <a:r>
              <a:rPr lang="en">
                <a:solidFill>
                  <a:srgbClr val="FF9900"/>
                </a:solidFill>
              </a:rPr>
              <a:t>"wadgets"</a:t>
            </a:r>
            <a:r>
              <a:rPr lang="en"/>
              <a:t>, </a:t>
            </a:r>
            <a:r>
              <a:rPr lang="en">
                <a:solidFill>
                  <a:srgbClr val="980000"/>
                </a:solidFill>
              </a:rPr>
              <a:t>"gizmos"</a:t>
            </a:r>
            <a:r>
              <a:rPr lang="en"/>
              <a:t>, </a:t>
            </a:r>
            <a:r>
              <a:rPr lang="en">
                <a:solidFill>
                  <a:srgbClr val="00FF00"/>
                </a:solidFill>
              </a:rPr>
              <a:t>"gadgets"</a:t>
            </a:r>
            <a:r>
              <a:rPr lang="en"/>
              <a:t>, </a:t>
            </a:r>
            <a:r>
              <a:rPr lang="en">
                <a:solidFill>
                  <a:srgbClr val="00FFFF"/>
                </a:solidFill>
              </a:rPr>
              <a:t>"widgets"</a:t>
            </a:r>
            <a:r>
              <a:rPr lang="en"/>
              <a:t>, </a:t>
            </a:r>
            <a:r>
              <a:rPr lang="en">
                <a:solidFill>
                  <a:srgbClr val="FF9900"/>
                </a:solidFill>
              </a:rPr>
              <a:t>"wadgets"</a:t>
            </a:r>
            <a:r>
              <a:rPr lang="en"/>
              <a:t>, ... until the end of the train.</a:t>
            </a:r>
            <a:endParaRPr/>
          </a:p>
          <a:p>
            <a:pPr marL="0" lvl="0" indent="0">
              <a:spcBef>
                <a:spcPts val="1600"/>
              </a:spcBef>
              <a:spcAft>
                <a:spcPts val="0"/>
              </a:spcAft>
              <a:buNone/>
            </a:pPr>
            <a:r>
              <a:rPr lang="en" u="sng">
                <a:solidFill>
                  <a:srgbClr val="3C78D8"/>
                </a:solidFill>
              </a:rPr>
              <a:t>void fillTrain()</a:t>
            </a:r>
            <a:r>
              <a:rPr lang="en"/>
              <a:t> - This method Fills all boxcars in the train to the maximum capacity of 10. (use loadCargo() on every Boxcar with a for each loop. Check the value with isFull())</a:t>
            </a:r>
            <a:endParaRPr/>
          </a:p>
          <a:p>
            <a:pPr marL="0" lvl="0" indent="0">
              <a:spcBef>
                <a:spcPts val="1600"/>
              </a:spcBef>
              <a:spcAft>
                <a:spcPts val="0"/>
              </a:spcAft>
              <a:buNone/>
            </a:pPr>
            <a:r>
              <a:rPr lang="en" u="sng">
                <a:solidFill>
                  <a:srgbClr val="3C78D8"/>
                </a:solidFill>
              </a:rPr>
              <a:t>void callForRepair(int i)</a:t>
            </a:r>
            <a:r>
              <a:rPr lang="en"/>
              <a:t> - Sets repair to true of the Boxcar at location i in the ArrayList.</a:t>
            </a:r>
            <a:endParaRPr/>
          </a:p>
          <a:p>
            <a:pPr marL="0" lvl="0" indent="0">
              <a:spcBef>
                <a:spcPts val="16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3125C-55BB-47A5-8B0C-B49C149F2A5B}"/>
              </a:ext>
            </a:extLst>
          </p:cNvPr>
          <p:cNvSpPr>
            <a:spLocks noGrp="1"/>
          </p:cNvSpPr>
          <p:nvPr>
            <p:ph type="title"/>
          </p:nvPr>
        </p:nvSpPr>
        <p:spPr/>
        <p:txBody>
          <a:bodyPr/>
          <a:lstStyle/>
          <a:p>
            <a:r>
              <a:rPr lang="en-US"/>
              <a:t>Quiz</a:t>
            </a:r>
          </a:p>
        </p:txBody>
      </p:sp>
      <p:sp>
        <p:nvSpPr>
          <p:cNvPr id="3" name="Text Placeholder 2">
            <a:extLst>
              <a:ext uri="{FF2B5EF4-FFF2-40B4-BE49-F238E27FC236}">
                <a16:creationId xmlns:a16="http://schemas.microsoft.com/office/drawing/2014/main" id="{533E0AA7-4416-4B2D-B24A-F56AC2C5FD18}"/>
              </a:ext>
            </a:extLst>
          </p:cNvPr>
          <p:cNvSpPr>
            <a:spLocks noGrp="1"/>
          </p:cNvSpPr>
          <p:nvPr>
            <p:ph type="body" idx="1"/>
          </p:nvPr>
        </p:nvSpPr>
        <p:spPr/>
        <p:txBody>
          <a:bodyPr/>
          <a:lstStyle/>
          <a:p>
            <a:r>
              <a:rPr lang="en-US">
                <a:hlinkClick r:id="rId2"/>
              </a:rPr>
              <a:t>https://goo.gl/oZp9xf</a:t>
            </a:r>
            <a:endParaRPr lang="en-US"/>
          </a:p>
        </p:txBody>
      </p:sp>
    </p:spTree>
    <p:extLst>
      <p:ext uri="{BB962C8B-B14F-4D97-AF65-F5344CB8AC3E}">
        <p14:creationId xmlns:p14="http://schemas.microsoft.com/office/powerpoint/2010/main" val="1824911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Boxcar</a:t>
            </a:r>
            <a:endParaRPr/>
          </a:p>
        </p:txBody>
      </p:sp>
      <p:sp>
        <p:nvSpPr>
          <p:cNvPr id="141" name="Shape 141"/>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-For this assignment, we are going to be making a boxcar class which represents a single boxcar on a train. The boxcar holds cargo of a specific type, and an amount of that cargo.  It can also either be in operation or in need of repairs.</a:t>
            </a:r>
            <a:endParaRPr/>
          </a:p>
          <a:p>
            <a:pPr marL="0" lvl="0" indent="0">
              <a:spcBef>
                <a:spcPts val="1600"/>
              </a:spcBef>
              <a:spcAft>
                <a:spcPts val="0"/>
              </a:spcAft>
              <a:buNone/>
            </a:pPr>
            <a:r>
              <a:rPr lang="en"/>
              <a:t>Template: </a:t>
            </a:r>
            <a:r>
              <a:rPr lang="en" u="sng">
                <a:solidFill>
                  <a:schemeClr val="hlink"/>
                </a:solidFill>
                <a:hlinkClick r:id="rId3"/>
              </a:rPr>
              <a:t>https://s3.amazonaws.com/term.2/week04/Boxcar.java</a:t>
            </a:r>
            <a:endParaRPr/>
          </a:p>
          <a:p>
            <a:pPr marL="0" lvl="0" indent="0">
              <a:spcBef>
                <a:spcPts val="1600"/>
              </a:spcBef>
              <a:spcAft>
                <a:spcPts val="0"/>
              </a:spcAft>
              <a:buNone/>
            </a:pPr>
            <a:r>
              <a:rPr lang="en"/>
              <a:t>Runner File: </a:t>
            </a:r>
            <a:r>
              <a:rPr lang="en" u="sng">
                <a:solidFill>
                  <a:schemeClr val="hlink"/>
                </a:solidFill>
                <a:hlinkClick r:id="rId4"/>
              </a:rPr>
              <a:t>https://s3.amazonaws.com/term.2/week04/Solution/Student_Runner_Boxcar.java</a:t>
            </a:r>
            <a:endParaRPr/>
          </a:p>
          <a:p>
            <a:pPr marL="0" lvl="0" indent="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Parts of the Boxcar - Variables</a:t>
            </a:r>
            <a:endParaRPr/>
          </a:p>
        </p:txBody>
      </p:sp>
      <p:sp>
        <p:nvSpPr>
          <p:cNvPr id="147" name="Shape 147"/>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u="sng">
                <a:solidFill>
                  <a:srgbClr val="3C78D8"/>
                </a:solidFill>
              </a:rPr>
              <a:t>String cargo</a:t>
            </a:r>
            <a:r>
              <a:rPr lang="en">
                <a:solidFill>
                  <a:srgbClr val="3C78D8"/>
                </a:solidFill>
              </a:rPr>
              <a:t> </a:t>
            </a:r>
            <a:r>
              <a:rPr lang="en"/>
              <a:t>- Represents the type of cargo carried by the boxcar. The only possible types are "</a:t>
            </a:r>
            <a:r>
              <a:rPr lang="en" i="1"/>
              <a:t>gizmos</a:t>
            </a:r>
            <a:r>
              <a:rPr lang="en"/>
              <a:t>", "</a:t>
            </a:r>
            <a:r>
              <a:rPr lang="en" i="1"/>
              <a:t>gadgets</a:t>
            </a:r>
            <a:r>
              <a:rPr lang="en"/>
              <a:t>", "</a:t>
            </a:r>
            <a:r>
              <a:rPr lang="en" i="1"/>
              <a:t>widgets</a:t>
            </a:r>
            <a:r>
              <a:rPr lang="en"/>
              <a:t>" and "</a:t>
            </a:r>
            <a:r>
              <a:rPr lang="en" i="1"/>
              <a:t>wadgets</a:t>
            </a:r>
            <a:r>
              <a:rPr lang="en"/>
              <a:t>."</a:t>
            </a:r>
            <a:endParaRPr/>
          </a:p>
          <a:p>
            <a:pPr marL="0" lvl="0" indent="0">
              <a:spcBef>
                <a:spcPts val="1600"/>
              </a:spcBef>
              <a:spcAft>
                <a:spcPts val="0"/>
              </a:spcAft>
              <a:buClr>
                <a:schemeClr val="dk1"/>
              </a:buClr>
              <a:buSzPts val="1100"/>
              <a:buFont typeface="Arial"/>
              <a:buNone/>
            </a:pPr>
            <a:r>
              <a:rPr lang="en" u="sng">
                <a:solidFill>
                  <a:srgbClr val="3C78D8"/>
                </a:solidFill>
              </a:rPr>
              <a:t>int numUnits</a:t>
            </a:r>
            <a:r>
              <a:rPr lang="en"/>
              <a:t> - How many units of cargo the Boxcar is carrying. Can only be between 1 and 10 inclusive.</a:t>
            </a:r>
            <a:endParaRPr/>
          </a:p>
          <a:p>
            <a:pPr marL="0" lvl="0" indent="0">
              <a:spcBef>
                <a:spcPts val="1600"/>
              </a:spcBef>
              <a:spcAft>
                <a:spcPts val="0"/>
              </a:spcAft>
              <a:buNone/>
            </a:pPr>
            <a:r>
              <a:rPr lang="en" u="sng">
                <a:solidFill>
                  <a:srgbClr val="3C78D8"/>
                </a:solidFill>
              </a:rPr>
              <a:t>boolean repair</a:t>
            </a:r>
            <a:r>
              <a:rPr lang="en"/>
              <a:t> - Boolean that describes whether or not the Boxcar is in need of repairs. If it is true, numUnits is set to zero.</a:t>
            </a:r>
            <a:endParaRPr/>
          </a:p>
          <a:p>
            <a:pPr marL="0" lvl="0" indent="0">
              <a:spcBef>
                <a:spcPts val="1600"/>
              </a:spcBef>
              <a:spcAft>
                <a:spcPts val="0"/>
              </a:spcAft>
              <a:buNone/>
            </a:pPr>
            <a:endParaRPr/>
          </a:p>
          <a:p>
            <a:pPr marL="0" lvl="0" indent="0">
              <a:spcBef>
                <a:spcPts val="1600"/>
              </a:spcBef>
              <a:spcAft>
                <a:spcPts val="0"/>
              </a:spcAft>
              <a:buClr>
                <a:schemeClr val="dk1"/>
              </a:buClr>
              <a:buSzPts val="1100"/>
              <a:buFont typeface="Arial"/>
              <a:buNone/>
            </a:pPr>
            <a:r>
              <a:rPr lang="en"/>
              <a:t>*Variables should be declared as private and accessed through accessor methods</a:t>
            </a:r>
            <a:endParaRPr/>
          </a:p>
          <a:p>
            <a:pPr marL="0" lvl="0" indent="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Part of the Boxcar - Constructors</a:t>
            </a:r>
            <a:endParaRPr/>
          </a:p>
        </p:txBody>
      </p:sp>
      <p:sp>
        <p:nvSpPr>
          <p:cNvPr id="153" name="Shape 153"/>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u="sng">
                <a:solidFill>
                  <a:srgbClr val="3C78D8"/>
                </a:solidFill>
              </a:rPr>
              <a:t>Boxcar()</a:t>
            </a:r>
            <a:r>
              <a:rPr lang="en"/>
              <a:t> - Default constructor that sets the boxcar to “gizmos”, 5 units, and in service (not in repair).</a:t>
            </a:r>
            <a:endParaRPr/>
          </a:p>
          <a:p>
            <a:pPr marL="0" lvl="0" indent="0">
              <a:spcBef>
                <a:spcPts val="1600"/>
              </a:spcBef>
              <a:spcAft>
                <a:spcPts val="0"/>
              </a:spcAft>
              <a:buNone/>
            </a:pPr>
            <a:endParaRPr/>
          </a:p>
          <a:p>
            <a:pPr marL="0" lvl="0" indent="0">
              <a:spcBef>
                <a:spcPts val="1600"/>
              </a:spcBef>
              <a:spcAft>
                <a:spcPts val="1600"/>
              </a:spcAft>
              <a:buNone/>
            </a:pPr>
            <a:r>
              <a:rPr lang="en" u="sng">
                <a:solidFill>
                  <a:srgbClr val="3C78D8"/>
                </a:solidFill>
              </a:rPr>
              <a:t>Boxcar(String c, int u, boolean r)</a:t>
            </a:r>
            <a:r>
              <a:rPr lang="en"/>
              <a:t> - Sets each of the variables to the parameter if they meet the variable's conditions from the previous slide.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Parts of the Boxcar - Accessor Methods</a:t>
            </a:r>
            <a:endParaRPr/>
          </a:p>
        </p:txBody>
      </p:sp>
      <p:sp>
        <p:nvSpPr>
          <p:cNvPr id="159" name="Shape 159"/>
          <p:cNvSpPr txBox="1">
            <a:spLocks noGrp="1"/>
          </p:cNvSpPr>
          <p:nvPr>
            <p:ph type="body" idx="1"/>
          </p:nvPr>
        </p:nvSpPr>
        <p:spPr>
          <a:xfrm>
            <a:off x="1188550" y="1195375"/>
            <a:ext cx="7643700" cy="3832200"/>
          </a:xfrm>
          <a:prstGeom prst="rect">
            <a:avLst/>
          </a:prstGeom>
          <a:ln>
            <a:noFill/>
          </a:ln>
        </p:spPr>
        <p:txBody>
          <a:bodyPr spcFirstLastPara="1" wrap="square" lIns="91425" tIns="91425" rIns="91425" bIns="91425" anchor="t" anchorCtr="0">
            <a:noAutofit/>
          </a:bodyPr>
          <a:lstStyle/>
          <a:p>
            <a:pPr marL="0" lvl="0" indent="0">
              <a:spcBef>
                <a:spcPts val="0"/>
              </a:spcBef>
              <a:spcAft>
                <a:spcPts val="0"/>
              </a:spcAft>
              <a:buNone/>
            </a:pPr>
            <a:r>
              <a:rPr lang="en" u="sng">
                <a:solidFill>
                  <a:srgbClr val="3C78D8"/>
                </a:solidFill>
              </a:rPr>
              <a:t>String getCargo()</a:t>
            </a:r>
            <a:r>
              <a:rPr lang="en"/>
              <a:t> - Returns the Boxcar’s cargo type. (Returns the variable </a:t>
            </a:r>
            <a:r>
              <a:rPr lang="en" u="sng"/>
              <a:t>cargo</a:t>
            </a:r>
            <a:r>
              <a:rPr lang="en"/>
              <a:t>)</a:t>
            </a:r>
            <a:endParaRPr/>
          </a:p>
          <a:p>
            <a:pPr marL="0" lvl="0" indent="0">
              <a:spcBef>
                <a:spcPts val="1600"/>
              </a:spcBef>
              <a:spcAft>
                <a:spcPts val="0"/>
              </a:spcAft>
              <a:buNone/>
            </a:pPr>
            <a:endParaRPr/>
          </a:p>
          <a:p>
            <a:pPr marL="0" lvl="0" indent="0">
              <a:spcBef>
                <a:spcPts val="1600"/>
              </a:spcBef>
              <a:spcAft>
                <a:spcPts val="0"/>
              </a:spcAft>
              <a:buNone/>
            </a:pPr>
            <a:r>
              <a:rPr lang="en" u="sng">
                <a:solidFill>
                  <a:srgbClr val="3C78D8"/>
                </a:solidFill>
              </a:rPr>
              <a:t>boolean isFull()</a:t>
            </a:r>
            <a:r>
              <a:rPr lang="en"/>
              <a:t> - Returns whether or not the Boxcar is full of it's cargo. (Check if </a:t>
            </a:r>
            <a:r>
              <a:rPr lang="en" u="sng"/>
              <a:t>numUnits</a:t>
            </a:r>
            <a:r>
              <a:rPr lang="en"/>
              <a:t> is equal to 10.)</a:t>
            </a:r>
            <a:endParaRPr/>
          </a:p>
          <a:p>
            <a:pPr marL="0" lvl="0" indent="0">
              <a:spcBef>
                <a:spcPts val="1600"/>
              </a:spcBef>
              <a:spcAft>
                <a:spcPts val="0"/>
              </a:spcAft>
              <a:buNone/>
            </a:pPr>
            <a:endParaRPr/>
          </a:p>
          <a:p>
            <a:pPr marL="0" lvl="0" indent="0" rtl="0">
              <a:spcBef>
                <a:spcPts val="1600"/>
              </a:spcBef>
              <a:spcAft>
                <a:spcPts val="0"/>
              </a:spcAft>
              <a:buNone/>
            </a:pPr>
            <a:r>
              <a:rPr lang="en" u="sng">
                <a:solidFill>
                  <a:srgbClr val="3C78D8"/>
                </a:solidFill>
              </a:rPr>
              <a:t>String toString()</a:t>
            </a:r>
            <a:r>
              <a:rPr lang="en"/>
              <a:t> - Returns a String with the following format (example): </a:t>
            </a:r>
            <a:endParaRPr/>
          </a:p>
          <a:p>
            <a:pPr marL="0" lvl="0" indent="0" rtl="0">
              <a:spcBef>
                <a:spcPts val="1600"/>
              </a:spcBef>
              <a:spcAft>
                <a:spcPts val="0"/>
              </a:spcAft>
              <a:buNone/>
            </a:pPr>
            <a:r>
              <a:rPr lang="en"/>
              <a:t>-1 space between </a:t>
            </a:r>
            <a:r>
              <a:rPr lang="en">
                <a:solidFill>
                  <a:srgbClr val="FF0000"/>
                </a:solidFill>
              </a:rPr>
              <a:t>numUnits</a:t>
            </a:r>
            <a:r>
              <a:rPr lang="en"/>
              <a:t> and </a:t>
            </a:r>
            <a:r>
              <a:rPr lang="en">
                <a:solidFill>
                  <a:srgbClr val="00FFFF"/>
                </a:solidFill>
              </a:rPr>
              <a:t>cargo</a:t>
            </a:r>
            <a:r>
              <a:rPr lang="en"/>
              <a:t>. </a:t>
            </a:r>
            <a:r>
              <a:rPr lang="en">
                <a:solidFill>
                  <a:srgbClr val="6AA84F"/>
                </a:solidFill>
              </a:rPr>
              <a:t>Tab (“\t”)</a:t>
            </a:r>
            <a:r>
              <a:rPr lang="en"/>
              <a:t> between </a:t>
            </a:r>
            <a:r>
              <a:rPr lang="en">
                <a:solidFill>
                  <a:srgbClr val="00FFFF"/>
                </a:solidFill>
              </a:rPr>
              <a:t>cargo</a:t>
            </a:r>
            <a:r>
              <a:rPr lang="en"/>
              <a:t> and </a:t>
            </a:r>
            <a:r>
              <a:rPr lang="en">
                <a:solidFill>
                  <a:srgbClr val="FF9900"/>
                </a:solidFill>
              </a:rPr>
              <a:t>repair</a:t>
            </a:r>
            <a:r>
              <a:rPr lang="en"/>
              <a:t>.</a:t>
            </a:r>
            <a:endParaRPr/>
          </a:p>
          <a:p>
            <a:pPr marL="0" lvl="0" indent="0">
              <a:spcBef>
                <a:spcPts val="1600"/>
              </a:spcBef>
              <a:spcAft>
                <a:spcPts val="0"/>
              </a:spcAft>
              <a:buNone/>
            </a:pPr>
            <a:r>
              <a:rPr lang="en"/>
              <a:t>                            </a:t>
            </a:r>
            <a:endParaRPr/>
          </a:p>
          <a:p>
            <a:pPr marL="0" lvl="0" indent="0">
              <a:spcBef>
                <a:spcPts val="1600"/>
              </a:spcBef>
              <a:spcAft>
                <a:spcPts val="1600"/>
              </a:spcAft>
              <a:buNone/>
            </a:pPr>
            <a:r>
              <a:rPr lang="en"/>
              <a:t>		</a:t>
            </a:r>
            <a:endParaRPr/>
          </a:p>
        </p:txBody>
      </p:sp>
      <p:pic>
        <p:nvPicPr>
          <p:cNvPr id="160" name="Shape 160"/>
          <p:cNvPicPr preferRelativeResize="0"/>
          <p:nvPr/>
        </p:nvPicPr>
        <p:blipFill>
          <a:blip r:embed="rId3">
            <a:alphaModFix/>
          </a:blip>
          <a:stretch>
            <a:fillRect/>
          </a:stretch>
        </p:blipFill>
        <p:spPr>
          <a:xfrm>
            <a:off x="6765488" y="3168975"/>
            <a:ext cx="2143125" cy="8001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Parts of the Boxcar - Mutator Methods</a:t>
            </a:r>
            <a:endParaRPr/>
          </a:p>
        </p:txBody>
      </p:sp>
      <p:sp>
        <p:nvSpPr>
          <p:cNvPr id="166" name="Shape 166"/>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u="sng">
                <a:solidFill>
                  <a:srgbClr val="3C78D8"/>
                </a:solidFill>
              </a:rPr>
              <a:t>void loadCargo() </a:t>
            </a:r>
            <a:r>
              <a:rPr lang="en"/>
              <a:t>- Increase the current units of cargo by 1. If adding causes it to exceed the maximum of 10, leave the value at 10. Must be set to zero if repair is true.</a:t>
            </a:r>
            <a:endParaRPr/>
          </a:p>
          <a:p>
            <a:pPr marL="0" lvl="0" indent="0">
              <a:spcBef>
                <a:spcPts val="1600"/>
              </a:spcBef>
              <a:spcAft>
                <a:spcPts val="0"/>
              </a:spcAft>
              <a:buNone/>
            </a:pPr>
            <a:r>
              <a:rPr lang="en" u="sng">
                <a:solidFill>
                  <a:srgbClr val="3C78D8"/>
                </a:solidFill>
              </a:rPr>
              <a:t>void setCargo(String c)</a:t>
            </a:r>
            <a:r>
              <a:rPr lang="en"/>
              <a:t> - Set cargo to c. Only if c is equal to "</a:t>
            </a:r>
            <a:r>
              <a:rPr lang="en" i="1"/>
              <a:t>gizmos</a:t>
            </a:r>
            <a:r>
              <a:rPr lang="en"/>
              <a:t>", "</a:t>
            </a:r>
            <a:r>
              <a:rPr lang="en" i="1"/>
              <a:t>gadgets</a:t>
            </a:r>
            <a:r>
              <a:rPr lang="en"/>
              <a:t>", "</a:t>
            </a:r>
            <a:r>
              <a:rPr lang="en" i="1"/>
              <a:t>widgets</a:t>
            </a:r>
            <a:r>
              <a:rPr lang="en"/>
              <a:t>" or "</a:t>
            </a:r>
            <a:r>
              <a:rPr lang="en" i="1"/>
              <a:t>wadgets</a:t>
            </a:r>
            <a:r>
              <a:rPr lang="en"/>
              <a:t>." (Ignoring case. Use .equalsIgnoreCase() to check.)  The value stored should also be lowercase. (Use .toLowerCase()) If c does not equal any of these, set cargo to “gizmos.” </a:t>
            </a:r>
            <a:endParaRPr/>
          </a:p>
          <a:p>
            <a:pPr marL="0" lvl="0" indent="0">
              <a:spcBef>
                <a:spcPts val="1600"/>
              </a:spcBef>
              <a:spcAft>
                <a:spcPts val="1600"/>
              </a:spcAft>
              <a:buNone/>
            </a:pPr>
            <a:r>
              <a:rPr lang="en" u="sng">
                <a:solidFill>
                  <a:srgbClr val="3C78D8"/>
                </a:solidFill>
              </a:rPr>
              <a:t>void callForRepair()</a:t>
            </a:r>
            <a:r>
              <a:rPr lang="en"/>
              <a:t> - Set the repair boolean to true. Also set numUnits equal to zero.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Freight Train</a:t>
            </a:r>
            <a:endParaRPr/>
          </a:p>
        </p:txBody>
      </p:sp>
      <p:sp>
        <p:nvSpPr>
          <p:cNvPr id="172" name="Shape 172"/>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Freight Train class acts as a train that contains multiple boxcars.</a:t>
            </a:r>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1600"/>
              </a:spcAft>
              <a:buNone/>
            </a:pPr>
            <a:endParaRPr/>
          </a:p>
        </p:txBody>
      </p:sp>
      <p:pic>
        <p:nvPicPr>
          <p:cNvPr id="173" name="Shape 173"/>
          <p:cNvPicPr preferRelativeResize="0"/>
          <p:nvPr/>
        </p:nvPicPr>
        <p:blipFill>
          <a:blip r:embed="rId3">
            <a:alphaModFix/>
          </a:blip>
          <a:stretch>
            <a:fillRect/>
          </a:stretch>
        </p:blipFill>
        <p:spPr>
          <a:xfrm>
            <a:off x="467577" y="2282463"/>
            <a:ext cx="4022125" cy="2260375"/>
          </a:xfrm>
          <a:prstGeom prst="rect">
            <a:avLst/>
          </a:prstGeom>
          <a:noFill/>
          <a:ln>
            <a:noFill/>
          </a:ln>
        </p:spPr>
      </p:pic>
      <p:pic>
        <p:nvPicPr>
          <p:cNvPr id="174" name="Shape 174"/>
          <p:cNvPicPr preferRelativeResize="0"/>
          <p:nvPr/>
        </p:nvPicPr>
        <p:blipFill>
          <a:blip r:embed="rId4">
            <a:alphaModFix/>
          </a:blip>
          <a:stretch>
            <a:fillRect/>
          </a:stretch>
        </p:blipFill>
        <p:spPr>
          <a:xfrm>
            <a:off x="5043525" y="1991050"/>
            <a:ext cx="3383450" cy="28432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Freight Train</a:t>
            </a:r>
            <a:endParaRPr/>
          </a:p>
        </p:txBody>
      </p:sp>
      <p:sp>
        <p:nvSpPr>
          <p:cNvPr id="180" name="Shape 180"/>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*Note: This assignment relies on the Boxcar class. Make sure it is finished before starting this one.</a:t>
            </a:r>
            <a:endParaRPr/>
          </a:p>
          <a:p>
            <a:pPr marL="0" lvl="0" indent="0">
              <a:spcBef>
                <a:spcPts val="1600"/>
              </a:spcBef>
              <a:spcAft>
                <a:spcPts val="0"/>
              </a:spcAft>
              <a:buNone/>
            </a:pPr>
            <a:r>
              <a:rPr lang="en"/>
              <a:t>Template: 					</a:t>
            </a:r>
            <a:r>
              <a:rPr lang="en" u="sng">
                <a:solidFill>
                  <a:schemeClr val="hlink"/>
                </a:solidFill>
                <a:hlinkClick r:id="rId3"/>
              </a:rPr>
              <a:t>https://s3.amazonaws.com/term.2/week04/FreightTrain.java</a:t>
            </a:r>
            <a:endParaRPr/>
          </a:p>
          <a:p>
            <a:pPr marL="0" lvl="0" indent="0">
              <a:spcBef>
                <a:spcPts val="1600"/>
              </a:spcBef>
              <a:spcAft>
                <a:spcPts val="0"/>
              </a:spcAft>
              <a:buNone/>
            </a:pPr>
            <a:r>
              <a:rPr lang="en"/>
              <a:t>Runner File: </a:t>
            </a:r>
            <a:r>
              <a:rPr lang="en" u="sng">
                <a:solidFill>
                  <a:schemeClr val="hlink"/>
                </a:solidFill>
                <a:hlinkClick r:id="rId4"/>
              </a:rPr>
              <a:t>https://s3.amazonaws.com/term.2/week04/Solution/Student_Runner_FreightTrain.java</a:t>
            </a:r>
            <a:endParaRPr/>
          </a:p>
          <a:p>
            <a:pPr marL="0" lvl="0" indent="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Parts of the Freight Train - Variables</a:t>
            </a:r>
            <a:endParaRPr/>
          </a:p>
        </p:txBody>
      </p:sp>
      <p:sp>
        <p:nvSpPr>
          <p:cNvPr id="186" name="Shape 186"/>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u="sng">
                <a:solidFill>
                  <a:srgbClr val="3C78D8"/>
                </a:solidFill>
              </a:rPr>
              <a:t>ArrayList&lt;Boxcar&gt; train </a:t>
            </a:r>
            <a:r>
              <a:rPr lang="en"/>
              <a:t>- Use an ArrayList to store Boxcars in the Freight Train class.</a:t>
            </a:r>
            <a:endParaRPr/>
          </a:p>
        </p:txBody>
      </p:sp>
    </p:spTree>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13</Slides>
  <Notes>12</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Focus</vt:lpstr>
      <vt:lpstr>Boxcar and Freight Train</vt:lpstr>
      <vt:lpstr>Boxcar</vt:lpstr>
      <vt:lpstr>Parts of the Boxcar - Variables</vt:lpstr>
      <vt:lpstr>Part of the Boxcar - Constructors</vt:lpstr>
      <vt:lpstr>Parts of the Boxcar - Accessor Methods</vt:lpstr>
      <vt:lpstr>Parts of the Boxcar - Mutator Methods</vt:lpstr>
      <vt:lpstr>Freight Train</vt:lpstr>
      <vt:lpstr>Freight Train</vt:lpstr>
      <vt:lpstr>Parts of the Freight Train - Variables</vt:lpstr>
      <vt:lpstr>Parts of the Freight Train - Constructors </vt:lpstr>
      <vt:lpstr>Parts of the Freight Train - Accessor Methods </vt:lpstr>
      <vt:lpstr>Parts of the Freight Train - Mutator Methods  </vt:lpstr>
      <vt:lpstr>Quiz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Boxcar and Freight Train</dc:title>
  <cp:revision>2</cp:revision>
  <dcterms:modified xsi:type="dcterms:W3CDTF">2018-03-02T00:27:45Z</dcterms:modified>
</cp:coreProperties>
</file>